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3" r:id="rId3"/>
    <p:sldId id="259" r:id="rId4"/>
    <p:sldId id="260" r:id="rId5"/>
    <p:sldId id="258" r:id="rId6"/>
    <p:sldId id="257" r:id="rId7"/>
    <p:sldId id="261" r:id="rId8"/>
    <p:sldId id="270" r:id="rId9"/>
    <p:sldId id="271" r:id="rId10"/>
    <p:sldId id="26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25E9D9-218B-48BA-8C9E-8215BF1F2B89}" type="datetimeFigureOut">
              <a:rPr lang="en-GB" smtClean="0"/>
              <a:pPr/>
              <a:t>29/05/2015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6800D0-01F7-4F33-9BF0-D0685D7B8078}"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16800D0-01F7-4F33-9BF0-D0685D7B8078}" type="slidenum">
              <a:rPr lang="en-GB" smtClean="0"/>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AE66D3D-D582-4050-A4B1-CA0D6275A6C2}" type="datetimeFigureOut">
              <a:rPr lang="en-GB" smtClean="0"/>
              <a:pPr/>
              <a:t>29/05/2015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E1FDB2-271F-4713-84EF-AC807E7B8991}"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E66D3D-D582-4050-A4B1-CA0D6275A6C2}" type="datetimeFigureOut">
              <a:rPr lang="en-GB" smtClean="0"/>
              <a:pPr/>
              <a:t>29/05/2015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E1FDB2-271F-4713-84EF-AC807E7B899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E66D3D-D582-4050-A4B1-CA0D6275A6C2}" type="datetimeFigureOut">
              <a:rPr lang="en-GB" smtClean="0"/>
              <a:pPr/>
              <a:t>29/05/2015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E1FDB2-271F-4713-84EF-AC807E7B899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E66D3D-D582-4050-A4B1-CA0D6275A6C2}" type="datetimeFigureOut">
              <a:rPr lang="en-GB" smtClean="0"/>
              <a:pPr/>
              <a:t>29/05/2015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E1FDB2-271F-4713-84EF-AC807E7B899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E66D3D-D582-4050-A4B1-CA0D6275A6C2}" type="datetimeFigureOut">
              <a:rPr lang="en-GB" smtClean="0"/>
              <a:pPr/>
              <a:t>29/05/2015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E1FDB2-271F-4713-84EF-AC807E7B8991}"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AE66D3D-D582-4050-A4B1-CA0D6275A6C2}" type="datetimeFigureOut">
              <a:rPr lang="en-GB" smtClean="0"/>
              <a:pPr/>
              <a:t>29/05/2015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E1FDB2-271F-4713-84EF-AC807E7B899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AE66D3D-D582-4050-A4B1-CA0D6275A6C2}" type="datetimeFigureOut">
              <a:rPr lang="en-GB" smtClean="0"/>
              <a:pPr/>
              <a:t>29/05/2015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CE1FDB2-271F-4713-84EF-AC807E7B8991}"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AE66D3D-D582-4050-A4B1-CA0D6275A6C2}" type="datetimeFigureOut">
              <a:rPr lang="en-GB" smtClean="0"/>
              <a:pPr/>
              <a:t>29/05/2015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CE1FDB2-271F-4713-84EF-AC807E7B8991}"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E66D3D-D582-4050-A4B1-CA0D6275A6C2}" type="datetimeFigureOut">
              <a:rPr lang="en-GB" smtClean="0"/>
              <a:pPr/>
              <a:t>29/05/2015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CE1FDB2-271F-4713-84EF-AC807E7B8991}"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E66D3D-D582-4050-A4B1-CA0D6275A6C2}" type="datetimeFigureOut">
              <a:rPr lang="en-GB" smtClean="0"/>
              <a:pPr/>
              <a:t>29/05/2015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E1FDB2-271F-4713-84EF-AC807E7B8991}"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E66D3D-D582-4050-A4B1-CA0D6275A6C2}" type="datetimeFigureOut">
              <a:rPr lang="en-GB" smtClean="0"/>
              <a:pPr/>
              <a:t>29/05/2015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E1FDB2-271F-4713-84EF-AC807E7B8991}"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E66D3D-D582-4050-A4B1-CA0D6275A6C2}" type="datetimeFigureOut">
              <a:rPr lang="en-GB" smtClean="0"/>
              <a:pPr/>
              <a:t>29/05/2015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E1FDB2-271F-4713-84EF-AC807E7B8991}"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92D050"/>
            </a:gs>
            <a:gs pos="40000">
              <a:schemeClr val="bg2">
                <a:tint val="45000"/>
                <a:shade val="99000"/>
                <a:satMod val="350000"/>
              </a:schemeClr>
            </a:gs>
            <a:gs pos="10000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r>
              <a:rPr lang="en-GB" dirty="0" smtClean="0"/>
              <a:t>Synonyms </a:t>
            </a:r>
            <a:endParaRPr lang="en-GB" dirty="0"/>
          </a:p>
        </p:txBody>
      </p:sp>
      <p:pic>
        <p:nvPicPr>
          <p:cNvPr id="4" name="Picture 3" descr="Up Carl.jpg"/>
          <p:cNvPicPr>
            <a:picLocks noChangeAspect="1"/>
          </p:cNvPicPr>
          <p:nvPr/>
        </p:nvPicPr>
        <p:blipFill>
          <a:blip r:embed="rId3" cstate="print"/>
          <a:stretch>
            <a:fillRect/>
          </a:stretch>
        </p:blipFill>
        <p:spPr>
          <a:xfrm>
            <a:off x="3347864" y="980728"/>
            <a:ext cx="2052228" cy="273630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a:t>
            </a:r>
            <a:endParaRPr lang="en-GB" dirty="0"/>
          </a:p>
        </p:txBody>
      </p:sp>
      <p:sp>
        <p:nvSpPr>
          <p:cNvPr id="3" name="Content Placeholder 2"/>
          <p:cNvSpPr>
            <a:spLocks noGrp="1"/>
          </p:cNvSpPr>
          <p:nvPr>
            <p:ph idx="1"/>
          </p:nvPr>
        </p:nvSpPr>
        <p:spPr/>
        <p:txBody>
          <a:bodyPr/>
          <a:lstStyle/>
          <a:p>
            <a:r>
              <a:rPr lang="en-GB" dirty="0" smtClean="0"/>
              <a:t>Can you use the synonyms from your word walls and some figurative language, to describe how Carl felt at different times in the film clip.  Do not use the words SAD or HAPPY as they are boring!! Choose your words for effect like an author.</a:t>
            </a:r>
            <a:endParaRPr lang="en-GB" dirty="0"/>
          </a:p>
        </p:txBody>
      </p:sp>
      <p:pic>
        <p:nvPicPr>
          <p:cNvPr id="4" name="Picture 3" descr="crying_smiley_clip_art_25270.jpg"/>
          <p:cNvPicPr>
            <a:picLocks noChangeAspect="1"/>
          </p:cNvPicPr>
          <p:nvPr/>
        </p:nvPicPr>
        <p:blipFill>
          <a:blip r:embed="rId2"/>
          <a:stretch>
            <a:fillRect/>
          </a:stretch>
        </p:blipFill>
        <p:spPr>
          <a:xfrm>
            <a:off x="2627784" y="4581128"/>
            <a:ext cx="1736030" cy="1736030"/>
          </a:xfrm>
          <a:prstGeom prst="rect">
            <a:avLst/>
          </a:prstGeom>
        </p:spPr>
      </p:pic>
      <p:pic>
        <p:nvPicPr>
          <p:cNvPr id="5" name="Picture 4" descr="happy.png"/>
          <p:cNvPicPr>
            <a:picLocks noChangeAspect="1"/>
          </p:cNvPicPr>
          <p:nvPr/>
        </p:nvPicPr>
        <p:blipFill>
          <a:blip r:embed="rId3"/>
          <a:stretch>
            <a:fillRect/>
          </a:stretch>
        </p:blipFill>
        <p:spPr>
          <a:xfrm>
            <a:off x="4932040" y="4581128"/>
            <a:ext cx="1649143" cy="1656504"/>
          </a:xfrm>
          <a:prstGeom prst="rect">
            <a:avLst/>
          </a:prstGeom>
        </p:spPr>
      </p:pic>
      <p:pic>
        <p:nvPicPr>
          <p:cNvPr id="6" name="Picture 5" descr="Up Carl.jpg"/>
          <p:cNvPicPr>
            <a:picLocks noChangeAspect="1"/>
          </p:cNvPicPr>
          <p:nvPr/>
        </p:nvPicPr>
        <p:blipFill>
          <a:blip r:embed="rId4" cstate="print"/>
          <a:stretch>
            <a:fillRect/>
          </a:stretch>
        </p:blipFill>
        <p:spPr>
          <a:xfrm>
            <a:off x="1403648" y="116632"/>
            <a:ext cx="1155576" cy="1540768"/>
          </a:xfrm>
          <a:prstGeom prst="rect">
            <a:avLst/>
          </a:prstGeom>
        </p:spPr>
      </p:pic>
      <p:pic>
        <p:nvPicPr>
          <p:cNvPr id="7" name="Picture 6" descr="Ellie-and-Carl.jpg"/>
          <p:cNvPicPr>
            <a:picLocks noChangeAspect="1"/>
          </p:cNvPicPr>
          <p:nvPr/>
        </p:nvPicPr>
        <p:blipFill>
          <a:blip r:embed="rId5"/>
          <a:stretch>
            <a:fillRect/>
          </a:stretch>
        </p:blipFill>
        <p:spPr>
          <a:xfrm>
            <a:off x="5868144" y="188640"/>
            <a:ext cx="2272283" cy="122959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6000" dirty="0" smtClean="0">
                <a:solidFill>
                  <a:srgbClr val="FF0000"/>
                </a:solidFill>
              </a:rPr>
              <a:t>SYNONYMS</a:t>
            </a:r>
            <a:endParaRPr lang="en-GB" sz="6000" dirty="0">
              <a:solidFill>
                <a:srgbClr val="FF0000"/>
              </a:solidFill>
            </a:endParaRPr>
          </a:p>
        </p:txBody>
      </p:sp>
      <p:sp>
        <p:nvSpPr>
          <p:cNvPr id="3" name="Subtitle 2"/>
          <p:cNvSpPr>
            <a:spLocks noGrp="1"/>
          </p:cNvSpPr>
          <p:nvPr>
            <p:ph type="subTitle" idx="1"/>
          </p:nvPr>
        </p:nvSpPr>
        <p:spPr/>
        <p:txBody>
          <a:bodyPr/>
          <a:lstStyle/>
          <a:p>
            <a:r>
              <a:rPr lang="en-GB" dirty="0" smtClean="0"/>
              <a:t>LO - </a:t>
            </a:r>
            <a:r>
              <a:rPr lang="en-GB" b="1" dirty="0"/>
              <a:t>To use synonyms in the correct context.</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GB" smtClean="0"/>
              <a:t>What is a synonym?</a:t>
            </a:r>
          </a:p>
        </p:txBody>
      </p:sp>
      <p:sp>
        <p:nvSpPr>
          <p:cNvPr id="25603" name="Rectangle 3"/>
          <p:cNvSpPr>
            <a:spLocks noGrp="1" noChangeArrowheads="1"/>
          </p:cNvSpPr>
          <p:nvPr>
            <p:ph type="body" idx="1"/>
          </p:nvPr>
        </p:nvSpPr>
        <p:spPr>
          <a:xfrm>
            <a:off x="1066800" y="1447800"/>
            <a:ext cx="7772400" cy="1447800"/>
          </a:xfrm>
        </p:spPr>
        <p:txBody>
          <a:bodyPr/>
          <a:lstStyle/>
          <a:p>
            <a:pPr eaLnBrk="1" hangingPunct="1">
              <a:lnSpc>
                <a:spcPct val="90000"/>
              </a:lnSpc>
            </a:pPr>
            <a:r>
              <a:rPr lang="en-GB" sz="2800" smtClean="0"/>
              <a:t>A synonym is a word that has a </a:t>
            </a:r>
            <a:r>
              <a:rPr lang="en-GB" sz="2800" b="1" smtClean="0"/>
              <a:t>similar</a:t>
            </a:r>
            <a:r>
              <a:rPr lang="en-GB" sz="2800" smtClean="0"/>
              <a:t> meaning to another.</a:t>
            </a:r>
          </a:p>
          <a:p>
            <a:pPr eaLnBrk="1" hangingPunct="1">
              <a:lnSpc>
                <a:spcPct val="90000"/>
              </a:lnSpc>
              <a:buFont typeface="Wingdings" pitchFamily="2" charset="2"/>
              <a:buNone/>
            </a:pPr>
            <a:r>
              <a:rPr lang="en-GB" sz="2800" u="sng" smtClean="0"/>
              <a:t>Example</a:t>
            </a:r>
            <a:r>
              <a:rPr lang="en-GB" sz="2800" smtClean="0"/>
              <a:t>.</a:t>
            </a:r>
          </a:p>
        </p:txBody>
      </p:sp>
      <p:sp>
        <p:nvSpPr>
          <p:cNvPr id="25604" name="Text Box 4"/>
          <p:cNvSpPr txBox="1">
            <a:spLocks noChangeArrowheads="1"/>
          </p:cNvSpPr>
          <p:nvPr/>
        </p:nvSpPr>
        <p:spPr bwMode="auto">
          <a:xfrm>
            <a:off x="1219200" y="3048000"/>
            <a:ext cx="1752600" cy="762000"/>
          </a:xfrm>
          <a:prstGeom prst="rect">
            <a:avLst/>
          </a:prstGeom>
          <a:solidFill>
            <a:schemeClr val="accent1"/>
          </a:solidFill>
          <a:ln w="9525">
            <a:noFill/>
            <a:miter lim="800000"/>
            <a:headEnd/>
            <a:tailEnd/>
          </a:ln>
        </p:spPr>
        <p:txBody>
          <a:bodyPr>
            <a:spAutoFit/>
          </a:bodyPr>
          <a:lstStyle/>
          <a:p>
            <a:pPr algn="ctr">
              <a:spcBef>
                <a:spcPct val="50000"/>
              </a:spcBef>
            </a:pPr>
            <a:r>
              <a:rPr lang="en-GB" sz="4400">
                <a:solidFill>
                  <a:schemeClr val="bg1"/>
                </a:solidFill>
                <a:latin typeface="Tahoma" pitchFamily="34" charset="0"/>
              </a:rPr>
              <a:t>good</a:t>
            </a:r>
          </a:p>
        </p:txBody>
      </p:sp>
      <p:sp>
        <p:nvSpPr>
          <p:cNvPr id="25605" name="Text Box 5"/>
          <p:cNvSpPr txBox="1">
            <a:spLocks noChangeArrowheads="1"/>
          </p:cNvSpPr>
          <p:nvPr/>
        </p:nvSpPr>
        <p:spPr bwMode="auto">
          <a:xfrm>
            <a:off x="3505200" y="3048000"/>
            <a:ext cx="1752600" cy="762000"/>
          </a:xfrm>
          <a:prstGeom prst="rect">
            <a:avLst/>
          </a:prstGeom>
          <a:solidFill>
            <a:schemeClr val="accent1"/>
          </a:solidFill>
          <a:ln w="9525">
            <a:noFill/>
            <a:miter lim="800000"/>
            <a:headEnd/>
            <a:tailEnd/>
          </a:ln>
        </p:spPr>
        <p:txBody>
          <a:bodyPr>
            <a:spAutoFit/>
          </a:bodyPr>
          <a:lstStyle/>
          <a:p>
            <a:pPr algn="ctr">
              <a:spcBef>
                <a:spcPct val="50000"/>
              </a:spcBef>
            </a:pPr>
            <a:r>
              <a:rPr lang="en-GB" sz="4400">
                <a:solidFill>
                  <a:schemeClr val="bg1"/>
                </a:solidFill>
                <a:latin typeface="Tahoma" pitchFamily="34" charset="0"/>
              </a:rPr>
              <a:t>fine</a:t>
            </a:r>
          </a:p>
        </p:txBody>
      </p:sp>
      <p:sp>
        <p:nvSpPr>
          <p:cNvPr id="25606" name="Text Box 6"/>
          <p:cNvSpPr txBox="1">
            <a:spLocks noChangeArrowheads="1"/>
          </p:cNvSpPr>
          <p:nvPr/>
        </p:nvSpPr>
        <p:spPr bwMode="auto">
          <a:xfrm>
            <a:off x="5943600" y="3048000"/>
            <a:ext cx="1752600" cy="762000"/>
          </a:xfrm>
          <a:prstGeom prst="rect">
            <a:avLst/>
          </a:prstGeom>
          <a:solidFill>
            <a:schemeClr val="accent1"/>
          </a:solidFill>
          <a:ln w="9525">
            <a:noFill/>
            <a:miter lim="800000"/>
            <a:headEnd/>
            <a:tailEnd/>
          </a:ln>
        </p:spPr>
        <p:txBody>
          <a:bodyPr>
            <a:spAutoFit/>
          </a:bodyPr>
          <a:lstStyle/>
          <a:p>
            <a:pPr algn="ctr">
              <a:spcBef>
                <a:spcPct val="50000"/>
              </a:spcBef>
            </a:pPr>
            <a:r>
              <a:rPr lang="en-GB" sz="4400">
                <a:solidFill>
                  <a:schemeClr val="bg1"/>
                </a:solidFill>
                <a:latin typeface="Tahoma" pitchFamily="34" charset="0"/>
              </a:rPr>
              <a:t>okay</a:t>
            </a:r>
          </a:p>
        </p:txBody>
      </p:sp>
      <p:sp>
        <p:nvSpPr>
          <p:cNvPr id="25607" name="Text Box 7"/>
          <p:cNvSpPr txBox="1">
            <a:spLocks noChangeArrowheads="1"/>
          </p:cNvSpPr>
          <p:nvPr/>
        </p:nvSpPr>
        <p:spPr bwMode="auto">
          <a:xfrm>
            <a:off x="1066800" y="4038600"/>
            <a:ext cx="7620000" cy="1431925"/>
          </a:xfrm>
          <a:prstGeom prst="rect">
            <a:avLst/>
          </a:prstGeom>
          <a:solidFill>
            <a:schemeClr val="folHlink"/>
          </a:solidFill>
          <a:ln w="9525">
            <a:noFill/>
            <a:miter lim="800000"/>
            <a:headEnd/>
            <a:tailEnd/>
          </a:ln>
        </p:spPr>
        <p:txBody>
          <a:bodyPr>
            <a:spAutoFit/>
          </a:bodyPr>
          <a:lstStyle/>
          <a:p>
            <a:pPr>
              <a:spcBef>
                <a:spcPct val="50000"/>
              </a:spcBef>
            </a:pPr>
            <a:r>
              <a:rPr lang="en-GB" sz="4400" i="1">
                <a:solidFill>
                  <a:schemeClr val="tx2"/>
                </a:solidFill>
              </a:rPr>
              <a:t>Similar means almost the same but with a small difference.</a:t>
            </a:r>
          </a:p>
        </p:txBody>
      </p:sp>
      <p:sp>
        <p:nvSpPr>
          <p:cNvPr id="25608" name="Text Box 8"/>
          <p:cNvSpPr txBox="1">
            <a:spLocks noChangeArrowheads="1"/>
          </p:cNvSpPr>
          <p:nvPr/>
        </p:nvSpPr>
        <p:spPr bwMode="auto">
          <a:xfrm>
            <a:off x="1524000" y="5638800"/>
            <a:ext cx="7010400" cy="457200"/>
          </a:xfrm>
          <a:prstGeom prst="rect">
            <a:avLst/>
          </a:prstGeom>
          <a:noFill/>
          <a:ln w="9525">
            <a:noFill/>
            <a:miter lim="800000"/>
            <a:headEnd/>
            <a:tailEnd/>
          </a:ln>
        </p:spPr>
        <p:txBody>
          <a:bodyPr>
            <a:spAutoFit/>
          </a:bodyPr>
          <a:lstStyle/>
          <a:p>
            <a:pPr>
              <a:spcBef>
                <a:spcPct val="50000"/>
              </a:spcBef>
            </a:pPr>
            <a:r>
              <a:rPr lang="en-GB"/>
              <a:t>Can you describe the difference between the words?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checkerboard(across)">
                                      <p:cBhvr>
                                        <p:cTn id="7" dur="5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checkerboard(across)">
                                      <p:cBhvr>
                                        <p:cTn id="12" dur="500"/>
                                        <p:tgtEl>
                                          <p:spTgt spid="25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5604"/>
                                        </p:tgtEl>
                                        <p:attrNameLst>
                                          <p:attrName>style.visibility</p:attrName>
                                        </p:attrNameLst>
                                      </p:cBhvr>
                                      <p:to>
                                        <p:strVal val="visible"/>
                                      </p:to>
                                    </p:set>
                                    <p:anim calcmode="lin" valueType="num">
                                      <p:cBhvr additive="base">
                                        <p:cTn id="17" dur="500" fill="hold"/>
                                        <p:tgtEl>
                                          <p:spTgt spid="25604"/>
                                        </p:tgtEl>
                                        <p:attrNameLst>
                                          <p:attrName>ppt_x</p:attrName>
                                        </p:attrNameLst>
                                      </p:cBhvr>
                                      <p:tavLst>
                                        <p:tav tm="0">
                                          <p:val>
                                            <p:strVal val="0-#ppt_w/2"/>
                                          </p:val>
                                        </p:tav>
                                        <p:tav tm="100000">
                                          <p:val>
                                            <p:strVal val="#ppt_x"/>
                                          </p:val>
                                        </p:tav>
                                      </p:tavLst>
                                    </p:anim>
                                    <p:anim calcmode="lin" valueType="num">
                                      <p:cBhvr additive="base">
                                        <p:cTn id="18" dur="500" fill="hold"/>
                                        <p:tgtEl>
                                          <p:spTgt spid="25604"/>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5605"/>
                                        </p:tgtEl>
                                        <p:attrNameLst>
                                          <p:attrName>style.visibility</p:attrName>
                                        </p:attrNameLst>
                                      </p:cBhvr>
                                      <p:to>
                                        <p:strVal val="visible"/>
                                      </p:to>
                                    </p:set>
                                    <p:anim calcmode="lin" valueType="num">
                                      <p:cBhvr additive="base">
                                        <p:cTn id="23" dur="500" fill="hold"/>
                                        <p:tgtEl>
                                          <p:spTgt spid="25605"/>
                                        </p:tgtEl>
                                        <p:attrNameLst>
                                          <p:attrName>ppt_x</p:attrName>
                                        </p:attrNameLst>
                                      </p:cBhvr>
                                      <p:tavLst>
                                        <p:tav tm="0">
                                          <p:val>
                                            <p:strVal val="#ppt_x"/>
                                          </p:val>
                                        </p:tav>
                                        <p:tav tm="100000">
                                          <p:val>
                                            <p:strVal val="#ppt_x"/>
                                          </p:val>
                                        </p:tav>
                                      </p:tavLst>
                                    </p:anim>
                                    <p:anim calcmode="lin" valueType="num">
                                      <p:cBhvr additive="base">
                                        <p:cTn id="24" dur="500" fill="hold"/>
                                        <p:tgtEl>
                                          <p:spTgt spid="25605"/>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3" fill="hold" grpId="0" nodeType="clickEffect">
                                  <p:stCondLst>
                                    <p:cond delay="0"/>
                                  </p:stCondLst>
                                  <p:childTnLst>
                                    <p:set>
                                      <p:cBhvr>
                                        <p:cTn id="28" dur="1" fill="hold">
                                          <p:stCondLst>
                                            <p:cond delay="0"/>
                                          </p:stCondLst>
                                        </p:cTn>
                                        <p:tgtEl>
                                          <p:spTgt spid="25606"/>
                                        </p:tgtEl>
                                        <p:attrNameLst>
                                          <p:attrName>style.visibility</p:attrName>
                                        </p:attrNameLst>
                                      </p:cBhvr>
                                      <p:to>
                                        <p:strVal val="visible"/>
                                      </p:to>
                                    </p:set>
                                    <p:anim calcmode="lin" valueType="num">
                                      <p:cBhvr additive="base">
                                        <p:cTn id="29" dur="500" fill="hold"/>
                                        <p:tgtEl>
                                          <p:spTgt spid="25606"/>
                                        </p:tgtEl>
                                        <p:attrNameLst>
                                          <p:attrName>ppt_x</p:attrName>
                                        </p:attrNameLst>
                                      </p:cBhvr>
                                      <p:tavLst>
                                        <p:tav tm="0">
                                          <p:val>
                                            <p:strVal val="1+#ppt_w/2"/>
                                          </p:val>
                                        </p:tav>
                                        <p:tav tm="100000">
                                          <p:val>
                                            <p:strVal val="#ppt_x"/>
                                          </p:val>
                                        </p:tav>
                                      </p:tavLst>
                                    </p:anim>
                                    <p:anim calcmode="lin" valueType="num">
                                      <p:cBhvr additive="base">
                                        <p:cTn id="30" dur="500" fill="hold"/>
                                        <p:tgtEl>
                                          <p:spTgt spid="25606"/>
                                        </p:tgtEl>
                                        <p:attrNameLst>
                                          <p:attrName>ppt_y</p:attrName>
                                        </p:attrNameLst>
                                      </p:cBhvr>
                                      <p:tavLst>
                                        <p:tav tm="0">
                                          <p:val>
                                            <p:strVal val="0-#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6" fill="hold" grpId="0" nodeType="clickEffect">
                                  <p:stCondLst>
                                    <p:cond delay="0"/>
                                  </p:stCondLst>
                                  <p:childTnLst>
                                    <p:set>
                                      <p:cBhvr>
                                        <p:cTn id="34" dur="1" fill="hold">
                                          <p:stCondLst>
                                            <p:cond delay="0"/>
                                          </p:stCondLst>
                                        </p:cTn>
                                        <p:tgtEl>
                                          <p:spTgt spid="25607"/>
                                        </p:tgtEl>
                                        <p:attrNameLst>
                                          <p:attrName>style.visibility</p:attrName>
                                        </p:attrNameLst>
                                      </p:cBhvr>
                                      <p:to>
                                        <p:strVal val="visible"/>
                                      </p:to>
                                    </p:set>
                                    <p:animEffect transition="in" filter="barn(inHorizontal)">
                                      <p:cBhvr>
                                        <p:cTn id="35" dur="500"/>
                                        <p:tgtEl>
                                          <p:spTgt spid="25607"/>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8" fill="hold" grpId="0" nodeType="clickEffect">
                                  <p:stCondLst>
                                    <p:cond delay="0"/>
                                  </p:stCondLst>
                                  <p:childTnLst>
                                    <p:set>
                                      <p:cBhvr>
                                        <p:cTn id="39" dur="1" fill="hold">
                                          <p:stCondLst>
                                            <p:cond delay="0"/>
                                          </p:stCondLst>
                                        </p:cTn>
                                        <p:tgtEl>
                                          <p:spTgt spid="25608"/>
                                        </p:tgtEl>
                                        <p:attrNameLst>
                                          <p:attrName>style.visibility</p:attrName>
                                        </p:attrNameLst>
                                      </p:cBhvr>
                                      <p:to>
                                        <p:strVal val="visible"/>
                                      </p:to>
                                    </p:set>
                                    <p:anim calcmode="lin" valueType="num">
                                      <p:cBhvr additive="base">
                                        <p:cTn id="40" dur="500" fill="hold"/>
                                        <p:tgtEl>
                                          <p:spTgt spid="25608"/>
                                        </p:tgtEl>
                                        <p:attrNameLst>
                                          <p:attrName>ppt_x</p:attrName>
                                        </p:attrNameLst>
                                      </p:cBhvr>
                                      <p:tavLst>
                                        <p:tav tm="0">
                                          <p:val>
                                            <p:strVal val="0-#ppt_w/2"/>
                                          </p:val>
                                        </p:tav>
                                        <p:tav tm="100000">
                                          <p:val>
                                            <p:strVal val="#ppt_x"/>
                                          </p:val>
                                        </p:tav>
                                      </p:tavLst>
                                    </p:anim>
                                    <p:anim calcmode="lin" valueType="num">
                                      <p:cBhvr additive="base">
                                        <p:cTn id="41" dur="500" fill="hold"/>
                                        <p:tgtEl>
                                          <p:spTgt spid="2560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P spid="25604" grpId="0" animBg="1" autoUpdateAnimBg="0"/>
      <p:bldP spid="25605" grpId="0" animBg="1" autoUpdateAnimBg="0"/>
      <p:bldP spid="25606" grpId="0" animBg="1" autoUpdateAnimBg="0"/>
      <p:bldP spid="25607" grpId="0" animBg="1" autoUpdateAnimBg="0"/>
      <p:bldP spid="25608"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solidFill>
            <a:schemeClr val="tx2"/>
          </a:solidFill>
        </p:spPr>
        <p:txBody>
          <a:bodyPr/>
          <a:lstStyle/>
          <a:p>
            <a:pPr eaLnBrk="1" hangingPunct="1"/>
            <a:r>
              <a:rPr lang="en-GB" sz="3200" smtClean="0">
                <a:solidFill>
                  <a:schemeClr val="bg1"/>
                </a:solidFill>
                <a:latin typeface="Arial" charset="0"/>
              </a:rPr>
              <a:t>Can you match up the synonym pairs?</a:t>
            </a:r>
          </a:p>
        </p:txBody>
      </p:sp>
      <p:sp>
        <p:nvSpPr>
          <p:cNvPr id="5123" name="Text Box 5"/>
          <p:cNvSpPr txBox="1">
            <a:spLocks noChangeArrowheads="1"/>
          </p:cNvSpPr>
          <p:nvPr/>
        </p:nvSpPr>
        <p:spPr bwMode="auto">
          <a:xfrm>
            <a:off x="2743200" y="2133600"/>
            <a:ext cx="1752600" cy="819150"/>
          </a:xfrm>
          <a:prstGeom prst="rect">
            <a:avLst/>
          </a:prstGeom>
          <a:solidFill>
            <a:schemeClr val="accent2"/>
          </a:solidFill>
          <a:ln w="57150">
            <a:solidFill>
              <a:schemeClr val="tx2"/>
            </a:solidFill>
            <a:miter lim="800000"/>
            <a:headEnd/>
            <a:tailEnd/>
          </a:ln>
        </p:spPr>
        <p:txBody>
          <a:bodyPr>
            <a:spAutoFit/>
          </a:bodyPr>
          <a:lstStyle/>
          <a:p>
            <a:pPr algn="ctr">
              <a:spcBef>
                <a:spcPct val="50000"/>
              </a:spcBef>
            </a:pPr>
            <a:r>
              <a:rPr lang="en-GB" sz="4400">
                <a:solidFill>
                  <a:schemeClr val="bg1"/>
                </a:solidFill>
                <a:latin typeface="Tahoma" pitchFamily="34" charset="0"/>
              </a:rPr>
              <a:t>huge</a:t>
            </a:r>
          </a:p>
        </p:txBody>
      </p:sp>
      <p:sp>
        <p:nvSpPr>
          <p:cNvPr id="5124" name="Text Box 7"/>
          <p:cNvSpPr txBox="1">
            <a:spLocks noChangeArrowheads="1"/>
          </p:cNvSpPr>
          <p:nvPr/>
        </p:nvSpPr>
        <p:spPr bwMode="auto">
          <a:xfrm>
            <a:off x="4953000" y="2133600"/>
            <a:ext cx="1752600" cy="819150"/>
          </a:xfrm>
          <a:prstGeom prst="rect">
            <a:avLst/>
          </a:prstGeom>
          <a:solidFill>
            <a:schemeClr val="accent2"/>
          </a:solidFill>
          <a:ln w="57150">
            <a:solidFill>
              <a:schemeClr val="tx2"/>
            </a:solidFill>
            <a:miter lim="800000"/>
            <a:headEnd/>
            <a:tailEnd/>
          </a:ln>
        </p:spPr>
        <p:txBody>
          <a:bodyPr>
            <a:spAutoFit/>
          </a:bodyPr>
          <a:lstStyle/>
          <a:p>
            <a:pPr algn="ctr">
              <a:spcBef>
                <a:spcPct val="50000"/>
              </a:spcBef>
            </a:pPr>
            <a:r>
              <a:rPr lang="en-GB" sz="4400">
                <a:solidFill>
                  <a:schemeClr val="bg1"/>
                </a:solidFill>
                <a:latin typeface="Tahoma" pitchFamily="34" charset="0"/>
              </a:rPr>
              <a:t>soggy</a:t>
            </a:r>
          </a:p>
        </p:txBody>
      </p:sp>
      <p:sp>
        <p:nvSpPr>
          <p:cNvPr id="5125" name="Text Box 8"/>
          <p:cNvSpPr txBox="1">
            <a:spLocks noChangeArrowheads="1"/>
          </p:cNvSpPr>
          <p:nvPr/>
        </p:nvSpPr>
        <p:spPr bwMode="auto">
          <a:xfrm>
            <a:off x="2743200" y="3200400"/>
            <a:ext cx="1752600" cy="819150"/>
          </a:xfrm>
          <a:prstGeom prst="rect">
            <a:avLst/>
          </a:prstGeom>
          <a:solidFill>
            <a:schemeClr val="accent2"/>
          </a:solidFill>
          <a:ln w="57150">
            <a:solidFill>
              <a:schemeClr val="tx2"/>
            </a:solidFill>
            <a:miter lim="800000"/>
            <a:headEnd/>
            <a:tailEnd/>
          </a:ln>
        </p:spPr>
        <p:txBody>
          <a:bodyPr>
            <a:spAutoFit/>
          </a:bodyPr>
          <a:lstStyle/>
          <a:p>
            <a:pPr algn="ctr">
              <a:spcBef>
                <a:spcPct val="50000"/>
              </a:spcBef>
            </a:pPr>
            <a:r>
              <a:rPr lang="en-GB" sz="4400">
                <a:solidFill>
                  <a:schemeClr val="bg1"/>
                </a:solidFill>
                <a:latin typeface="Tahoma" pitchFamily="34" charset="0"/>
              </a:rPr>
              <a:t>hot</a:t>
            </a:r>
          </a:p>
        </p:txBody>
      </p:sp>
      <p:sp>
        <p:nvSpPr>
          <p:cNvPr id="5126" name="Text Box 9"/>
          <p:cNvSpPr txBox="1">
            <a:spLocks noChangeArrowheads="1"/>
          </p:cNvSpPr>
          <p:nvPr/>
        </p:nvSpPr>
        <p:spPr bwMode="auto">
          <a:xfrm>
            <a:off x="4953000" y="3200400"/>
            <a:ext cx="1752600" cy="819150"/>
          </a:xfrm>
          <a:prstGeom prst="rect">
            <a:avLst/>
          </a:prstGeom>
          <a:solidFill>
            <a:schemeClr val="accent2"/>
          </a:solidFill>
          <a:ln w="57150">
            <a:solidFill>
              <a:schemeClr val="tx2"/>
            </a:solidFill>
            <a:miter lim="800000"/>
            <a:headEnd/>
            <a:tailEnd/>
          </a:ln>
        </p:spPr>
        <p:txBody>
          <a:bodyPr>
            <a:spAutoFit/>
          </a:bodyPr>
          <a:lstStyle/>
          <a:p>
            <a:pPr algn="ctr">
              <a:spcBef>
                <a:spcPct val="50000"/>
              </a:spcBef>
            </a:pPr>
            <a:r>
              <a:rPr lang="en-GB" sz="4400">
                <a:solidFill>
                  <a:schemeClr val="bg1"/>
                </a:solidFill>
                <a:latin typeface="Tahoma" pitchFamily="34" charset="0"/>
              </a:rPr>
              <a:t>big</a:t>
            </a:r>
          </a:p>
        </p:txBody>
      </p:sp>
      <p:sp>
        <p:nvSpPr>
          <p:cNvPr id="5127" name="Text Box 10"/>
          <p:cNvSpPr txBox="1">
            <a:spLocks noChangeArrowheads="1"/>
          </p:cNvSpPr>
          <p:nvPr/>
        </p:nvSpPr>
        <p:spPr bwMode="auto">
          <a:xfrm>
            <a:off x="2743200" y="4267200"/>
            <a:ext cx="1752600" cy="819150"/>
          </a:xfrm>
          <a:prstGeom prst="rect">
            <a:avLst/>
          </a:prstGeom>
          <a:solidFill>
            <a:schemeClr val="accent2"/>
          </a:solidFill>
          <a:ln w="57150">
            <a:solidFill>
              <a:schemeClr val="tx2"/>
            </a:solidFill>
            <a:miter lim="800000"/>
            <a:headEnd/>
            <a:tailEnd/>
          </a:ln>
        </p:spPr>
        <p:txBody>
          <a:bodyPr>
            <a:spAutoFit/>
          </a:bodyPr>
          <a:lstStyle/>
          <a:p>
            <a:pPr algn="ctr">
              <a:spcBef>
                <a:spcPct val="50000"/>
              </a:spcBef>
            </a:pPr>
            <a:r>
              <a:rPr lang="en-GB" sz="4400">
                <a:solidFill>
                  <a:schemeClr val="bg1"/>
                </a:solidFill>
                <a:latin typeface="Tahoma" pitchFamily="34" charset="0"/>
              </a:rPr>
              <a:t>wet</a:t>
            </a:r>
          </a:p>
        </p:txBody>
      </p:sp>
      <p:sp>
        <p:nvSpPr>
          <p:cNvPr id="5128" name="Text Box 11"/>
          <p:cNvSpPr txBox="1">
            <a:spLocks noChangeArrowheads="1"/>
          </p:cNvSpPr>
          <p:nvPr/>
        </p:nvSpPr>
        <p:spPr bwMode="auto">
          <a:xfrm>
            <a:off x="4953000" y="4267200"/>
            <a:ext cx="1752600" cy="819150"/>
          </a:xfrm>
          <a:prstGeom prst="rect">
            <a:avLst/>
          </a:prstGeom>
          <a:solidFill>
            <a:schemeClr val="accent2"/>
          </a:solidFill>
          <a:ln w="57150">
            <a:solidFill>
              <a:schemeClr val="tx2"/>
            </a:solidFill>
            <a:miter lim="800000"/>
            <a:headEnd/>
            <a:tailEnd/>
          </a:ln>
        </p:spPr>
        <p:txBody>
          <a:bodyPr>
            <a:spAutoFit/>
          </a:bodyPr>
          <a:lstStyle/>
          <a:p>
            <a:pPr algn="ctr">
              <a:spcBef>
                <a:spcPct val="50000"/>
              </a:spcBef>
            </a:pPr>
            <a:r>
              <a:rPr lang="en-GB" sz="4400">
                <a:solidFill>
                  <a:schemeClr val="bg1"/>
                </a:solidFill>
                <a:latin typeface="Tahoma" pitchFamily="34" charset="0"/>
              </a:rPr>
              <a:t>ill</a:t>
            </a:r>
          </a:p>
        </p:txBody>
      </p:sp>
      <p:sp>
        <p:nvSpPr>
          <p:cNvPr id="5129" name="Text Box 12"/>
          <p:cNvSpPr txBox="1">
            <a:spLocks noChangeArrowheads="1"/>
          </p:cNvSpPr>
          <p:nvPr/>
        </p:nvSpPr>
        <p:spPr bwMode="auto">
          <a:xfrm>
            <a:off x="2743200" y="5334000"/>
            <a:ext cx="1752600" cy="819150"/>
          </a:xfrm>
          <a:prstGeom prst="rect">
            <a:avLst/>
          </a:prstGeom>
          <a:solidFill>
            <a:schemeClr val="accent2"/>
          </a:solidFill>
          <a:ln w="57150">
            <a:solidFill>
              <a:schemeClr val="tx2"/>
            </a:solidFill>
            <a:miter lim="800000"/>
            <a:headEnd/>
            <a:tailEnd/>
          </a:ln>
        </p:spPr>
        <p:txBody>
          <a:bodyPr>
            <a:spAutoFit/>
          </a:bodyPr>
          <a:lstStyle/>
          <a:p>
            <a:pPr algn="ctr">
              <a:spcBef>
                <a:spcPct val="50000"/>
              </a:spcBef>
            </a:pPr>
            <a:r>
              <a:rPr lang="en-GB" sz="4400">
                <a:solidFill>
                  <a:schemeClr val="bg1"/>
                </a:solidFill>
                <a:latin typeface="Tahoma" pitchFamily="34" charset="0"/>
              </a:rPr>
              <a:t>sick</a:t>
            </a:r>
          </a:p>
        </p:txBody>
      </p:sp>
      <p:sp>
        <p:nvSpPr>
          <p:cNvPr id="5130" name="Text Box 13"/>
          <p:cNvSpPr txBox="1">
            <a:spLocks noChangeArrowheads="1"/>
          </p:cNvSpPr>
          <p:nvPr/>
        </p:nvSpPr>
        <p:spPr bwMode="auto">
          <a:xfrm>
            <a:off x="4953000" y="5334000"/>
            <a:ext cx="1752600" cy="819150"/>
          </a:xfrm>
          <a:prstGeom prst="rect">
            <a:avLst/>
          </a:prstGeom>
          <a:solidFill>
            <a:schemeClr val="accent2"/>
          </a:solidFill>
          <a:ln w="57150">
            <a:solidFill>
              <a:schemeClr val="tx2"/>
            </a:solidFill>
            <a:miter lim="800000"/>
            <a:headEnd/>
            <a:tailEnd/>
          </a:ln>
        </p:spPr>
        <p:txBody>
          <a:bodyPr>
            <a:spAutoFit/>
          </a:bodyPr>
          <a:lstStyle/>
          <a:p>
            <a:pPr algn="ctr">
              <a:spcBef>
                <a:spcPct val="50000"/>
              </a:spcBef>
            </a:pPr>
            <a:r>
              <a:rPr lang="en-GB" sz="4400">
                <a:solidFill>
                  <a:schemeClr val="bg1"/>
                </a:solidFill>
                <a:latin typeface="Tahoma" pitchFamily="34" charset="0"/>
              </a:rPr>
              <a:t>warm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POWER of words!</a:t>
            </a:r>
            <a:endParaRPr lang="en-GB" dirty="0"/>
          </a:p>
        </p:txBody>
      </p:sp>
      <p:sp>
        <p:nvSpPr>
          <p:cNvPr id="3" name="Content Placeholder 2"/>
          <p:cNvSpPr>
            <a:spLocks noGrp="1"/>
          </p:cNvSpPr>
          <p:nvPr>
            <p:ph idx="1"/>
          </p:nvPr>
        </p:nvSpPr>
        <p:spPr/>
        <p:txBody>
          <a:bodyPr>
            <a:normAutofit/>
          </a:bodyPr>
          <a:lstStyle/>
          <a:p>
            <a:pPr algn="ctr">
              <a:buFontTx/>
              <a:buNone/>
            </a:pPr>
            <a:r>
              <a:rPr lang="en-GB" dirty="0" smtClean="0"/>
              <a:t>Most synonyms can be ordered by how powerful they are, e.g.</a:t>
            </a:r>
          </a:p>
          <a:p>
            <a:pPr algn="ctr">
              <a:buFontTx/>
              <a:buNone/>
            </a:pPr>
            <a:r>
              <a:rPr lang="en-GB" sz="3600" dirty="0" smtClean="0"/>
              <a:t>big</a:t>
            </a:r>
            <a:r>
              <a:rPr lang="en-GB" dirty="0" smtClean="0"/>
              <a:t>     </a:t>
            </a:r>
            <a:r>
              <a:rPr lang="en-GB" sz="4400" dirty="0" smtClean="0"/>
              <a:t>huge</a:t>
            </a:r>
            <a:r>
              <a:rPr lang="en-GB" dirty="0" smtClean="0"/>
              <a:t>     </a:t>
            </a:r>
            <a:r>
              <a:rPr lang="en-GB" sz="5400" dirty="0" smtClean="0"/>
              <a:t>colossal</a:t>
            </a:r>
          </a:p>
          <a:p>
            <a:pPr algn="ctr">
              <a:buFontTx/>
              <a:buNone/>
            </a:pPr>
            <a:endParaRPr lang="en-GB" sz="5400" dirty="0"/>
          </a:p>
          <a:p>
            <a:pPr algn="ctr">
              <a:buFontTx/>
              <a:buNone/>
            </a:pPr>
            <a:endParaRPr lang="en-GB" sz="5400" dirty="0" smtClean="0"/>
          </a:p>
          <a:p>
            <a:endParaRPr lang="en-GB" dirty="0"/>
          </a:p>
        </p:txBody>
      </p:sp>
      <p:pic>
        <p:nvPicPr>
          <p:cNvPr id="4" name="Picture 3" descr="bear.gif"/>
          <p:cNvPicPr>
            <a:picLocks noChangeAspect="1"/>
          </p:cNvPicPr>
          <p:nvPr/>
        </p:nvPicPr>
        <p:blipFill>
          <a:blip r:embed="rId2"/>
          <a:stretch>
            <a:fillRect/>
          </a:stretch>
        </p:blipFill>
        <p:spPr>
          <a:xfrm>
            <a:off x="1340702" y="4005064"/>
            <a:ext cx="1367722" cy="1008112"/>
          </a:xfrm>
          <a:prstGeom prst="rect">
            <a:avLst/>
          </a:prstGeom>
        </p:spPr>
      </p:pic>
      <p:pic>
        <p:nvPicPr>
          <p:cNvPr id="5" name="Picture 4" descr="bear.gif"/>
          <p:cNvPicPr>
            <a:picLocks noChangeAspect="1"/>
          </p:cNvPicPr>
          <p:nvPr/>
        </p:nvPicPr>
        <p:blipFill>
          <a:blip r:embed="rId2"/>
          <a:stretch>
            <a:fillRect/>
          </a:stretch>
        </p:blipFill>
        <p:spPr>
          <a:xfrm>
            <a:off x="2910765" y="4077072"/>
            <a:ext cx="1953889" cy="1440160"/>
          </a:xfrm>
          <a:prstGeom prst="rect">
            <a:avLst/>
          </a:prstGeom>
        </p:spPr>
      </p:pic>
      <p:pic>
        <p:nvPicPr>
          <p:cNvPr id="6" name="Picture 5" descr="bear.gif"/>
          <p:cNvPicPr>
            <a:picLocks noChangeAspect="1"/>
          </p:cNvPicPr>
          <p:nvPr/>
        </p:nvPicPr>
        <p:blipFill>
          <a:blip r:embed="rId2"/>
          <a:stretch>
            <a:fillRect/>
          </a:stretch>
        </p:blipFill>
        <p:spPr>
          <a:xfrm>
            <a:off x="5004048" y="4005064"/>
            <a:ext cx="3028528" cy="2232248"/>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6600" dirty="0" smtClean="0">
                <a:solidFill>
                  <a:srgbClr val="FFFFFF"/>
                </a:solidFill>
              </a:rPr>
              <a:t>S</a:t>
            </a:r>
            <a:r>
              <a:rPr lang="en-GB" sz="6600" dirty="0" smtClean="0">
                <a:solidFill>
                  <a:srgbClr val="FFCCFF"/>
                </a:solidFill>
              </a:rPr>
              <a:t>h</a:t>
            </a:r>
            <a:r>
              <a:rPr lang="en-GB" sz="6600" dirty="0" smtClean="0">
                <a:solidFill>
                  <a:srgbClr val="FF99FF"/>
                </a:solidFill>
              </a:rPr>
              <a:t>a</a:t>
            </a:r>
            <a:r>
              <a:rPr lang="en-GB" sz="6600" dirty="0" smtClean="0">
                <a:solidFill>
                  <a:srgbClr val="FF66FF"/>
                </a:solidFill>
              </a:rPr>
              <a:t>d</a:t>
            </a:r>
            <a:r>
              <a:rPr lang="en-GB" sz="6600" dirty="0" smtClean="0">
                <a:solidFill>
                  <a:srgbClr val="FF00FF"/>
                </a:solidFill>
              </a:rPr>
              <a:t>e</a:t>
            </a:r>
            <a:r>
              <a:rPr lang="en-GB" sz="6600" dirty="0" smtClean="0">
                <a:solidFill>
                  <a:srgbClr val="CC00CC"/>
                </a:solidFill>
              </a:rPr>
              <a:t>s</a:t>
            </a:r>
            <a:r>
              <a:rPr lang="en-GB" dirty="0" smtClean="0"/>
              <a:t> of meaning</a:t>
            </a:r>
            <a:endParaRPr lang="en-GB" dirty="0"/>
          </a:p>
        </p:txBody>
      </p:sp>
      <p:sp>
        <p:nvSpPr>
          <p:cNvPr id="3" name="Content Placeholder 2"/>
          <p:cNvSpPr>
            <a:spLocks noGrp="1"/>
          </p:cNvSpPr>
          <p:nvPr>
            <p:ph idx="1"/>
          </p:nvPr>
        </p:nvSpPr>
        <p:spPr/>
        <p:txBody>
          <a:bodyPr/>
          <a:lstStyle/>
          <a:p>
            <a:pPr marL="609600" indent="-609600">
              <a:buFontTx/>
              <a:buAutoNum type="arabicPeriod"/>
            </a:pPr>
            <a:r>
              <a:rPr lang="en-GB" dirty="0" smtClean="0"/>
              <a:t>Start with a </a:t>
            </a:r>
            <a:r>
              <a:rPr lang="en-GB" i="1" dirty="0" smtClean="0"/>
              <a:t>feelings </a:t>
            </a:r>
            <a:r>
              <a:rPr lang="en-GB" dirty="0" smtClean="0"/>
              <a:t>word.  </a:t>
            </a:r>
          </a:p>
          <a:p>
            <a:pPr marL="609600" indent="-609600">
              <a:buFontTx/>
              <a:buAutoNum type="arabicPeriod"/>
            </a:pPr>
            <a:r>
              <a:rPr lang="en-GB" dirty="0" smtClean="0"/>
              <a:t>Brainstorm synonyms for your </a:t>
            </a:r>
            <a:r>
              <a:rPr lang="en-GB" i="1" dirty="0" smtClean="0"/>
              <a:t>feelings</a:t>
            </a:r>
            <a:r>
              <a:rPr lang="en-GB" dirty="0" smtClean="0"/>
              <a:t> word.</a:t>
            </a:r>
          </a:p>
          <a:p>
            <a:pPr marL="609600" indent="-609600">
              <a:buFontTx/>
              <a:buAutoNum type="arabicPeriod"/>
            </a:pPr>
            <a:r>
              <a:rPr lang="en-GB" dirty="0" smtClean="0"/>
              <a:t>Write the synonyms onto the word wall in order of strength.</a:t>
            </a:r>
          </a:p>
          <a:p>
            <a:pPr>
              <a:buNone/>
            </a:pPr>
            <a:endParaRPr lang="en-GB" dirty="0"/>
          </a:p>
        </p:txBody>
      </p:sp>
      <p:pic>
        <p:nvPicPr>
          <p:cNvPr id="4" name="Picture 3" descr="crying_smiley_clip_art_25270.jpg"/>
          <p:cNvPicPr>
            <a:picLocks noChangeAspect="1"/>
          </p:cNvPicPr>
          <p:nvPr/>
        </p:nvPicPr>
        <p:blipFill>
          <a:blip r:embed="rId2"/>
          <a:stretch>
            <a:fillRect/>
          </a:stretch>
        </p:blipFill>
        <p:spPr>
          <a:xfrm>
            <a:off x="2267744" y="4437112"/>
            <a:ext cx="1736030" cy="1736030"/>
          </a:xfrm>
          <a:prstGeom prst="rect">
            <a:avLst/>
          </a:prstGeom>
        </p:spPr>
      </p:pic>
      <p:pic>
        <p:nvPicPr>
          <p:cNvPr id="5" name="Picture 4" descr="happy.png"/>
          <p:cNvPicPr>
            <a:picLocks noChangeAspect="1"/>
          </p:cNvPicPr>
          <p:nvPr/>
        </p:nvPicPr>
        <p:blipFill>
          <a:blip r:embed="rId3"/>
          <a:stretch>
            <a:fillRect/>
          </a:stretch>
        </p:blipFill>
        <p:spPr>
          <a:xfrm>
            <a:off x="5076055" y="4436792"/>
            <a:ext cx="1649143" cy="165650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solidFill>
            <a:schemeClr val="accent2"/>
          </a:solidFill>
        </p:spPr>
        <p:txBody>
          <a:bodyPr/>
          <a:lstStyle/>
          <a:p>
            <a:pPr eaLnBrk="1" hangingPunct="1"/>
            <a:r>
              <a:rPr lang="en-GB" smtClean="0">
                <a:solidFill>
                  <a:schemeClr val="bg1"/>
                </a:solidFill>
              </a:rPr>
              <a:t>How can we use synonyms?</a:t>
            </a:r>
          </a:p>
        </p:txBody>
      </p:sp>
      <p:sp>
        <p:nvSpPr>
          <p:cNvPr id="28675" name="Rectangle 3"/>
          <p:cNvSpPr>
            <a:spLocks noGrp="1" noChangeArrowheads="1"/>
          </p:cNvSpPr>
          <p:nvPr>
            <p:ph type="body" idx="1"/>
          </p:nvPr>
        </p:nvSpPr>
        <p:spPr>
          <a:solidFill>
            <a:srgbClr val="00B0F0"/>
          </a:solidFill>
        </p:spPr>
        <p:txBody>
          <a:bodyPr/>
          <a:lstStyle/>
          <a:p>
            <a:pPr eaLnBrk="1" hangingPunct="1">
              <a:lnSpc>
                <a:spcPct val="90000"/>
              </a:lnSpc>
            </a:pPr>
            <a:r>
              <a:rPr lang="en-GB" dirty="0" smtClean="0"/>
              <a:t>Synonyms can be used instead of </a:t>
            </a:r>
            <a:r>
              <a:rPr lang="en-GB" sz="3600" b="1" dirty="0" smtClean="0"/>
              <a:t>common</a:t>
            </a:r>
            <a:r>
              <a:rPr lang="en-GB" dirty="0" smtClean="0"/>
              <a:t> words (high frequency words.)</a:t>
            </a:r>
          </a:p>
          <a:p>
            <a:pPr eaLnBrk="1" hangingPunct="1">
              <a:lnSpc>
                <a:spcPct val="90000"/>
              </a:lnSpc>
            </a:pPr>
            <a:r>
              <a:rPr lang="en-GB" dirty="0" smtClean="0"/>
              <a:t>Common words lack power in our writing. They can make our writing </a:t>
            </a:r>
            <a:r>
              <a:rPr lang="en-GB" sz="3600" b="1" dirty="0" smtClean="0"/>
              <a:t>boring</a:t>
            </a:r>
            <a:r>
              <a:rPr lang="en-GB" dirty="0" smtClean="0"/>
              <a:t>.</a:t>
            </a:r>
          </a:p>
          <a:p>
            <a:pPr eaLnBrk="1" hangingPunct="1">
              <a:lnSpc>
                <a:spcPct val="90000"/>
              </a:lnSpc>
            </a:pPr>
            <a:r>
              <a:rPr lang="en-GB" dirty="0" smtClean="0"/>
              <a:t>By choosing more </a:t>
            </a:r>
            <a:r>
              <a:rPr lang="en-GB" sz="3600" b="1" dirty="0" smtClean="0"/>
              <a:t>unusual</a:t>
            </a:r>
            <a:r>
              <a:rPr lang="en-GB" dirty="0" smtClean="0"/>
              <a:t> words a text can become </a:t>
            </a:r>
            <a:r>
              <a:rPr lang="en-GB" sz="3600" b="1" dirty="0" smtClean="0"/>
              <a:t>interesting</a:t>
            </a:r>
            <a:r>
              <a:rPr lang="en-GB"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675">
                                            <p:bg/>
                                          </p:spTgt>
                                        </p:tgtEl>
                                        <p:attrNameLst>
                                          <p:attrName>style.visibility</p:attrName>
                                        </p:attrNameLst>
                                      </p:cBhvr>
                                      <p:to>
                                        <p:strVal val="visible"/>
                                      </p:to>
                                    </p:set>
                                    <p:anim calcmode="lin" valueType="num">
                                      <p:cBhvr additive="base">
                                        <p:cTn id="7" dur="500" fill="hold"/>
                                        <p:tgtEl>
                                          <p:spTgt spid="2867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8675">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8675">
                                            <p:txEl>
                                              <p:pRg st="0" end="0"/>
                                            </p:txEl>
                                          </p:spTgt>
                                        </p:tgtEl>
                                        <p:attrNameLst>
                                          <p:attrName>style.visibility</p:attrName>
                                        </p:attrNameLst>
                                      </p:cBhvr>
                                      <p:to>
                                        <p:strVal val="visible"/>
                                      </p:to>
                                    </p:set>
                                    <p:anim calcmode="lin" valueType="num">
                                      <p:cBhvr additive="base">
                                        <p:cTn id="13"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86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8675">
                                            <p:txEl>
                                              <p:pRg st="1" end="1"/>
                                            </p:txEl>
                                          </p:spTgt>
                                        </p:tgtEl>
                                        <p:attrNameLst>
                                          <p:attrName>style.visibility</p:attrName>
                                        </p:attrNameLst>
                                      </p:cBhvr>
                                      <p:to>
                                        <p:strVal val="visible"/>
                                      </p:to>
                                    </p:set>
                                    <p:anim calcmode="lin" valueType="num">
                                      <p:cBhvr additive="base">
                                        <p:cTn id="19" dur="5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86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8675">
                                            <p:txEl>
                                              <p:pRg st="2" end="2"/>
                                            </p:txEl>
                                          </p:spTgt>
                                        </p:tgtEl>
                                        <p:attrNameLst>
                                          <p:attrName>style.visibility</p:attrName>
                                        </p:attrNameLst>
                                      </p:cBhvr>
                                      <p:to>
                                        <p:strVal val="visible"/>
                                      </p:to>
                                    </p:set>
                                    <p:anim calcmode="lin" valueType="num">
                                      <p:cBhvr additive="base">
                                        <p:cTn id="25" dur="500" fill="hold"/>
                                        <p:tgtEl>
                                          <p:spTgt spid="2867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867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Carl and Ellie</a:t>
            </a:r>
            <a:endParaRPr lang="en-GB" dirty="0"/>
          </a:p>
        </p:txBody>
      </p:sp>
      <p:sp>
        <p:nvSpPr>
          <p:cNvPr id="3" name="Content Placeholder 2"/>
          <p:cNvSpPr>
            <a:spLocks noGrp="1"/>
          </p:cNvSpPr>
          <p:nvPr>
            <p:ph idx="1"/>
          </p:nvPr>
        </p:nvSpPr>
        <p:spPr>
          <a:xfrm>
            <a:off x="457200" y="1844824"/>
            <a:ext cx="8229600" cy="4281339"/>
          </a:xfrm>
        </p:spPr>
        <p:txBody>
          <a:bodyPr>
            <a:noAutofit/>
          </a:bodyPr>
          <a:lstStyle/>
          <a:p>
            <a:r>
              <a:rPr lang="en-GB" dirty="0" smtClean="0"/>
              <a:t>From the moment Carl met Ellie she made him feel happy.</a:t>
            </a:r>
          </a:p>
          <a:p>
            <a:r>
              <a:rPr lang="en-GB" dirty="0" smtClean="0"/>
              <a:t>When they bought their first home together Carl and Ellie were very happy.</a:t>
            </a:r>
          </a:p>
          <a:p>
            <a:r>
              <a:rPr lang="en-GB" dirty="0" smtClean="0"/>
              <a:t>Some of the couples happiest times were  afternoon picnics under the shade of the old Oak tree.</a:t>
            </a:r>
          </a:p>
          <a:p>
            <a:r>
              <a:rPr lang="en-GB" dirty="0" smtClean="0"/>
              <a:t>As Carl finally bought two plane tickets to follow their dream he felt happy.</a:t>
            </a:r>
          </a:p>
          <a:p>
            <a:endParaRPr lang="en-GB" dirty="0"/>
          </a:p>
        </p:txBody>
      </p:sp>
      <p:pic>
        <p:nvPicPr>
          <p:cNvPr id="4" name="Picture 3" descr="happy.png"/>
          <p:cNvPicPr>
            <a:picLocks noChangeAspect="1"/>
          </p:cNvPicPr>
          <p:nvPr/>
        </p:nvPicPr>
        <p:blipFill>
          <a:blip r:embed="rId2"/>
          <a:stretch>
            <a:fillRect/>
          </a:stretch>
        </p:blipFill>
        <p:spPr>
          <a:xfrm>
            <a:off x="7164288" y="216988"/>
            <a:ext cx="1217095" cy="1222528"/>
          </a:xfrm>
          <a:prstGeom prst="rect">
            <a:avLst/>
          </a:prstGeom>
        </p:spPr>
      </p:pic>
      <p:pic>
        <p:nvPicPr>
          <p:cNvPr id="5" name="Picture 4" descr="Up-House-Carl-Ellie.png"/>
          <p:cNvPicPr>
            <a:picLocks noChangeAspect="1"/>
          </p:cNvPicPr>
          <p:nvPr/>
        </p:nvPicPr>
        <p:blipFill>
          <a:blip r:embed="rId3" cstate="print"/>
          <a:stretch>
            <a:fillRect/>
          </a:stretch>
        </p:blipFill>
        <p:spPr>
          <a:xfrm>
            <a:off x="323528" y="260648"/>
            <a:ext cx="2267744" cy="12672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Carl and Ellie</a:t>
            </a:r>
            <a:endParaRPr lang="en-GB" dirty="0"/>
          </a:p>
        </p:txBody>
      </p:sp>
      <p:sp>
        <p:nvSpPr>
          <p:cNvPr id="3" name="Content Placeholder 2"/>
          <p:cNvSpPr>
            <a:spLocks noGrp="1"/>
          </p:cNvSpPr>
          <p:nvPr>
            <p:ph idx="1"/>
          </p:nvPr>
        </p:nvSpPr>
        <p:spPr/>
        <p:txBody>
          <a:bodyPr>
            <a:noAutofit/>
          </a:bodyPr>
          <a:lstStyle/>
          <a:p>
            <a:r>
              <a:rPr lang="en-GB" dirty="0" smtClean="0"/>
              <a:t>Ellie and Carl were so sad when they found out from the doctor that they could not have children.</a:t>
            </a:r>
          </a:p>
          <a:p>
            <a:r>
              <a:rPr lang="en-GB" dirty="0" smtClean="0"/>
              <a:t>Every time the couple needed to break open the savings jar to pay another bill they felt sad.</a:t>
            </a:r>
          </a:p>
          <a:p>
            <a:r>
              <a:rPr lang="en-GB" dirty="0" smtClean="0"/>
              <a:t>As Carl noticed Ellie’s pale face in a hospital bed he felt so sad.</a:t>
            </a:r>
          </a:p>
          <a:p>
            <a:r>
              <a:rPr lang="en-GB" dirty="0" smtClean="0"/>
              <a:t>Finally as Carl sat on the step of his home and realised that Ellie was gone, he felt a great sadness.</a:t>
            </a:r>
          </a:p>
        </p:txBody>
      </p:sp>
      <p:pic>
        <p:nvPicPr>
          <p:cNvPr id="4" name="Picture 3" descr="crying_smiley_clip_art_25270.jpg"/>
          <p:cNvPicPr>
            <a:picLocks noChangeAspect="1"/>
          </p:cNvPicPr>
          <p:nvPr/>
        </p:nvPicPr>
        <p:blipFill>
          <a:blip r:embed="rId2"/>
          <a:stretch>
            <a:fillRect/>
          </a:stretch>
        </p:blipFill>
        <p:spPr>
          <a:xfrm>
            <a:off x="7020272" y="260648"/>
            <a:ext cx="1447998" cy="1447998"/>
          </a:xfrm>
          <a:prstGeom prst="rect">
            <a:avLst/>
          </a:prstGeom>
        </p:spPr>
      </p:pic>
      <p:pic>
        <p:nvPicPr>
          <p:cNvPr id="5" name="Picture 4" descr="Up Ellie funeral.jpg"/>
          <p:cNvPicPr>
            <a:picLocks noChangeAspect="1"/>
          </p:cNvPicPr>
          <p:nvPr/>
        </p:nvPicPr>
        <p:blipFill>
          <a:blip r:embed="rId3" cstate="print"/>
          <a:stretch>
            <a:fillRect/>
          </a:stretch>
        </p:blipFill>
        <p:spPr>
          <a:xfrm>
            <a:off x="467544" y="260648"/>
            <a:ext cx="2267744" cy="127560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358</Words>
  <Application>Microsoft Office PowerPoint</Application>
  <PresentationFormat>On-screen Show (4:3)</PresentationFormat>
  <Paragraphs>45</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SYNONYMS</vt:lpstr>
      <vt:lpstr>What is a synonym?</vt:lpstr>
      <vt:lpstr>Can you match up the synonym pairs?</vt:lpstr>
      <vt:lpstr>The POWER of words!</vt:lpstr>
      <vt:lpstr>Shades of meaning</vt:lpstr>
      <vt:lpstr>How can we use synonyms?</vt:lpstr>
      <vt:lpstr>Carl and Ellie</vt:lpstr>
      <vt:lpstr>Carl and Ellie</vt:lpstr>
      <vt:lpstr>Task </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Wednesday 11th March</dc:title>
  <dc:creator>BCharnley</dc:creator>
  <cp:lastModifiedBy>BCharnley</cp:lastModifiedBy>
  <cp:revision>15</cp:revision>
  <dcterms:created xsi:type="dcterms:W3CDTF">2015-03-09T23:12:04Z</dcterms:created>
  <dcterms:modified xsi:type="dcterms:W3CDTF">2015-05-28T23:14:30Z</dcterms:modified>
</cp:coreProperties>
</file>